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embeddedFontLst>
    <p:embeddedFont>
      <p:font typeface="Average"/>
      <p:regular r:id="rId16"/>
    </p:embeddedFont>
    <p:embeddedFont>
      <p:font typeface="Oswald"/>
      <p:regular r:id="rId17"/>
      <p:bold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Oswald-regular.fntdata"/><Relationship Id="rId16" Type="http://schemas.openxmlformats.org/officeDocument/2006/relationships/font" Target="fonts/Averag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font" Target="fonts/Oswald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273310a66d7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273310a66d7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271d5397a7d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271d5397a7d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2dd59d5638b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2dd59d5638b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2719e73ab4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2719e73ab4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2719e73ab49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2719e73ab49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2719e73ab49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2719e73ab49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271d5397a7d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271d5397a7d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df03de23d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df03de23d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273310a66d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273310a66d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4350279" y="2855377"/>
            <a:ext cx="443589" cy="105632"/>
            <a:chOff x="4137525" y="2915950"/>
            <a:chExt cx="869100" cy="207000"/>
          </a:xfrm>
        </p:grpSpPr>
        <p:sp>
          <p:nvSpPr>
            <p:cNvPr id="11" name="Google Shape;11;p2"/>
            <p:cNvSpPr/>
            <p:nvPr/>
          </p:nvSpPr>
          <p:spPr>
            <a:xfrm>
              <a:off x="446857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47996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41375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1255275"/>
            <a:ext cx="8520600" cy="1890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" name="Google Shape;34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type="title"/>
          </p:nvPr>
        </p:nvSpPr>
        <p:spPr>
          <a:xfrm>
            <a:off x="490250" y="5263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8" name="Google Shape;38;p8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1" name="Google Shape;4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2" name="Google Shape;42;p9"/>
          <p:cNvSpPr txBox="1"/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3" name="Google Shape;43;p9"/>
          <p:cNvSpPr txBox="1"/>
          <p:nvPr>
            <p:ph idx="1" type="subTitle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Oswald"/>
              <a:buNone/>
              <a:defRPr sz="2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</a:lstStyle>
          <a:p/>
        </p:txBody>
      </p:sp>
      <p:sp>
        <p:nvSpPr>
          <p:cNvPr id="48" name="Google Shape;48;p10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lat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Char char="●"/>
              <a:defRPr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lvl="1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lvl="2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lvl="3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lvl="4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lvl="5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lvl="6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lvl="7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lvl="8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Relationship Id="rId4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Relationship Id="rId4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jpg"/><Relationship Id="rId4" Type="http://schemas.openxmlformats.org/officeDocument/2006/relationships/image" Target="../media/image9.png"/><Relationship Id="rId5" Type="http://schemas.openxmlformats.org/officeDocument/2006/relationships/image" Target="../media/image1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5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469975" y="3363050"/>
            <a:ext cx="8520600" cy="1175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    O’neil project</a:t>
            </a:r>
            <a:endParaRPr/>
          </a:p>
        </p:txBody>
      </p:sp>
      <p:pic>
        <p:nvPicPr>
          <p:cNvPr id="60" name="Google Shape;60;p13" title="File:A logo of no entry with word meat to show support for ...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-12"/>
            <a:ext cx="2133600" cy="2143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4307874" cy="2657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22" title="Chart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2288225"/>
            <a:ext cx="4307874" cy="26579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4"/>
          <p:cNvPicPr preferRelativeResize="0"/>
          <p:nvPr/>
        </p:nvPicPr>
        <p:blipFill rotWithShape="1">
          <a:blip r:embed="rId3">
            <a:alphaModFix/>
          </a:blip>
          <a:srcRect b="-16571" l="-7593" r="-4904" t="4072"/>
          <a:stretch/>
        </p:blipFill>
        <p:spPr>
          <a:xfrm>
            <a:off x="-620875" y="-975950"/>
            <a:ext cx="9995500" cy="5962950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567100" y="3217975"/>
            <a:ext cx="7767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67" name="Google Shape;67;p14"/>
          <p:cNvSpPr txBox="1"/>
          <p:nvPr/>
        </p:nvSpPr>
        <p:spPr>
          <a:xfrm>
            <a:off x="914950" y="4525300"/>
            <a:ext cx="7121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816025" y="4055450"/>
            <a:ext cx="71217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Meat production uses natural resources. The meat industry is wasting a lot of gasoline, water, land, and grains.  This graph shows that we get the most meat per grain from chicken.  Cows eat a lot more food `than chickens. 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5"/>
          <p:cNvSpPr txBox="1"/>
          <p:nvPr>
            <p:ph type="title"/>
          </p:nvPr>
        </p:nvSpPr>
        <p:spPr>
          <a:xfrm>
            <a:off x="311700" y="1988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chemeClr val="lt1"/>
                </a:highlight>
              </a:rPr>
              <a:t>Is meat good for our bodies?</a:t>
            </a:r>
            <a:endParaRPr>
              <a:highlight>
                <a:schemeClr val="lt1"/>
              </a:highlight>
            </a:endParaRPr>
          </a:p>
        </p:txBody>
      </p:sp>
      <p:sp>
        <p:nvSpPr>
          <p:cNvPr id="74" name="Google Shape;74;p15"/>
          <p:cNvSpPr txBox="1"/>
          <p:nvPr>
            <p:ph idx="1" type="body"/>
          </p:nvPr>
        </p:nvSpPr>
        <p:spPr>
          <a:xfrm>
            <a:off x="65475" y="9472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highlight>
                  <a:schemeClr val="lt1"/>
                </a:highlight>
              </a:rPr>
              <a:t>Is meat bad for us? If you eat lot of red or processed meat it’s recommended that you cut down as there is likely to be a link between these meats and bowel cancer.</a:t>
            </a:r>
            <a:endParaRPr sz="2000"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highlight>
                  <a:schemeClr val="lt1"/>
                </a:highlight>
              </a:rPr>
              <a:t>Too much meat is not good for you because, it has been linked to some cancers.</a:t>
            </a:r>
            <a:endParaRPr sz="2000">
              <a:solidFill>
                <a:schemeClr val="dk1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2000">
                <a:solidFill>
                  <a:schemeClr val="dk1"/>
                </a:solidFill>
                <a:highlight>
                  <a:schemeClr val="lt1"/>
                </a:highlight>
              </a:rPr>
              <a:t>Too much red meat can block your tubes in your heart which can cause heart attacks. b</a:t>
            </a:r>
            <a:endParaRPr sz="2000">
              <a:solidFill>
                <a:schemeClr val="dk1"/>
              </a:solidFill>
              <a:highlight>
                <a:schemeClr val="lt1"/>
              </a:highlight>
            </a:endParaRPr>
          </a:p>
        </p:txBody>
      </p:sp>
      <p:pic>
        <p:nvPicPr>
          <p:cNvPr id="75" name="Google Shape;75;p15" title="QuaverAvatar (2)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flipH="1">
            <a:off x="2558075" y="4841450"/>
            <a:ext cx="211675" cy="302050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5"/>
          <p:cNvSpPr txBox="1"/>
          <p:nvPr/>
        </p:nvSpPr>
        <p:spPr>
          <a:xfrm>
            <a:off x="2694875" y="5006700"/>
            <a:ext cx="6470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6"/>
          <p:cNvSpPr txBox="1"/>
          <p:nvPr>
            <p:ph type="title"/>
          </p:nvPr>
        </p:nvSpPr>
        <p:spPr>
          <a:xfrm>
            <a:off x="421200" y="4582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much money does the meat </a:t>
            </a:r>
            <a:r>
              <a:rPr lang="en"/>
              <a:t>industry</a:t>
            </a:r>
            <a:r>
              <a:rPr lang="en"/>
              <a:t> make</a:t>
            </a:r>
            <a:endParaRPr/>
          </a:p>
        </p:txBody>
      </p:sp>
      <p:pic>
        <p:nvPicPr>
          <p:cNvPr id="82" name="Google Shape;82;p16" title="File:717-money-bag.svg - Wikipedia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74500" y="2571750"/>
            <a:ext cx="2167300" cy="2571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16" title="Money Roll Free Stock Photo - Public Domain Pictures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2400" y="3119875"/>
            <a:ext cx="2339031" cy="1871225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6"/>
          <p:cNvSpPr txBox="1"/>
          <p:nvPr/>
        </p:nvSpPr>
        <p:spPr>
          <a:xfrm>
            <a:off x="685775" y="1582625"/>
            <a:ext cx="7596600" cy="2955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b="1" lang="en" sz="1800">
                <a:solidFill>
                  <a:schemeClr val="dk1"/>
                </a:solidFill>
              </a:rPr>
              <a:t>The amount of money the meat industry makes around the world is 897 billion US dollars.</a:t>
            </a:r>
            <a:endParaRPr b="1" sz="1800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b="1" lang="en" sz="1800">
                <a:solidFill>
                  <a:schemeClr val="dk1"/>
                </a:solidFill>
              </a:rPr>
              <a:t>The meat industry is continuing to grow and will make more money in the future.</a:t>
            </a:r>
            <a:endParaRPr b="1" sz="1800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b="1" lang="en" sz="1800">
                <a:solidFill>
                  <a:schemeClr val="dk1"/>
                </a:solidFill>
              </a:rPr>
              <a:t>The amount of </a:t>
            </a:r>
            <a:r>
              <a:rPr b="1" lang="en" sz="1800">
                <a:solidFill>
                  <a:schemeClr val="dk1"/>
                </a:solidFill>
              </a:rPr>
              <a:t>meat worldwide has increased from 317.2 million metric tons to 328 million metric tons. (2016-2020)</a:t>
            </a:r>
            <a:endParaRPr b="1" sz="1800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C0000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much meat in the US do people eat?</a:t>
            </a:r>
            <a:endParaRPr/>
          </a:p>
        </p:txBody>
      </p:sp>
      <p:sp>
        <p:nvSpPr>
          <p:cNvPr id="90" name="Google Shape;90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700">
                <a:highlight>
                  <a:schemeClr val="lt1"/>
                </a:highlight>
              </a:rPr>
              <a:t>People in the U.S.A eat over 347.36 g of meat </a:t>
            </a:r>
            <a:r>
              <a:rPr b="1" lang="en" sz="2700">
                <a:highlight>
                  <a:schemeClr val="lt1"/>
                </a:highlight>
              </a:rPr>
              <a:t>every</a:t>
            </a:r>
            <a:r>
              <a:rPr b="1" lang="en" sz="2700">
                <a:highlight>
                  <a:schemeClr val="lt1"/>
                </a:highlight>
              </a:rPr>
              <a:t> single day. Some meats are </a:t>
            </a:r>
            <a:r>
              <a:rPr b="1" lang="en" sz="2700">
                <a:highlight>
                  <a:schemeClr val="lt1"/>
                </a:highlight>
              </a:rPr>
              <a:t> </a:t>
            </a:r>
            <a:r>
              <a:rPr b="1" lang="en" sz="2700">
                <a:highlight>
                  <a:schemeClr val="lt1"/>
                </a:highlight>
              </a:rPr>
              <a:t>high in fat.</a:t>
            </a:r>
            <a:endParaRPr>
              <a:solidFill>
                <a:schemeClr val="dk1"/>
              </a:solidFill>
              <a:highlight>
                <a:schemeClr val="accent2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</a:pPr>
            <a:r>
              <a:rPr lang="en" sz="2900">
                <a:solidFill>
                  <a:schemeClr val="dk1"/>
                </a:solidFill>
                <a:highlight>
                  <a:schemeClr val="accent2"/>
                </a:highlight>
                <a:latin typeface="Arial"/>
                <a:ea typeface="Arial"/>
                <a:cs typeface="Arial"/>
                <a:sym typeface="Arial"/>
              </a:rPr>
              <a:t>That is .76 of a pound.  That is a little over 5 pounds a week! That is the size of a small newborn baby! </a:t>
            </a:r>
            <a:r>
              <a:rPr lang="en">
                <a:solidFill>
                  <a:schemeClr val="dk1"/>
                </a:solidFill>
                <a:highlight>
                  <a:schemeClr val="accent2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endParaRPr>
              <a:solidFill>
                <a:schemeClr val="dk1"/>
              </a:solidFill>
              <a:highlight>
                <a:schemeClr val="accent2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1" name="Google Shape;91;p17" title="File:Crying baby.jpg - Wikipedia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20650" y="3400974"/>
            <a:ext cx="1536074" cy="1637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400">
                <a:solidFill>
                  <a:srgbClr val="FF0000"/>
                </a:solidFill>
                <a:highlight>
                  <a:schemeClr val="dk1"/>
                </a:highlight>
              </a:rPr>
              <a:t>Are there any good meat alternatives ?</a:t>
            </a:r>
            <a:endParaRPr sz="3400">
              <a:solidFill>
                <a:srgbClr val="FF0000"/>
              </a:solidFill>
              <a:highlight>
                <a:schemeClr val="dk1"/>
              </a:highlight>
            </a:endParaRPr>
          </a:p>
        </p:txBody>
      </p:sp>
      <p:sp>
        <p:nvSpPr>
          <p:cNvPr id="97" name="Google Shape;97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b="1" lang="en" sz="3200">
                <a:solidFill>
                  <a:srgbClr val="FF0000"/>
                </a:solidFill>
                <a:highlight>
                  <a:schemeClr val="dk1"/>
                </a:highlight>
              </a:rPr>
              <a:t>You don’t need meat to get lots of protein and iron there are many good alternatives like, </a:t>
            </a:r>
            <a:r>
              <a:rPr b="1" lang="en" sz="3200">
                <a:solidFill>
                  <a:srgbClr val="FF0000"/>
                </a:solidFill>
                <a:highlight>
                  <a:schemeClr val="dk1"/>
                </a:highlight>
              </a:rPr>
              <a:t>Tofu, tempeh, seitan, jack fruit, mushrooms, beans, textured vegetables, chickpeas and lentils.</a:t>
            </a:r>
            <a:endParaRPr b="1" sz="3200">
              <a:solidFill>
                <a:srgbClr val="FF0000"/>
              </a:solidFill>
              <a:highlight>
                <a:schemeClr val="dk1"/>
              </a:highligh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does meat affect our body?</a:t>
            </a:r>
            <a:endParaRPr/>
          </a:p>
        </p:txBody>
      </p:sp>
      <p:sp>
        <p:nvSpPr>
          <p:cNvPr id="103" name="Google Shape;103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800">
                <a:solidFill>
                  <a:schemeClr val="dk1"/>
                </a:solidFill>
              </a:rPr>
              <a:t>It raises the risk of type 2 diabetes, coronary heart disease stroke, and certain cancers, especially colorectal cancer.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When is our Meatless Monday!?</a:t>
            </a:r>
            <a:endParaRPr/>
          </a:p>
        </p:txBody>
      </p:sp>
      <p:sp>
        <p:nvSpPr>
          <p:cNvPr id="109" name="Google Shape;109;p20"/>
          <p:cNvSpPr txBox="1"/>
          <p:nvPr>
            <p:ph idx="1" type="body"/>
          </p:nvPr>
        </p:nvSpPr>
        <p:spPr>
          <a:xfrm>
            <a:off x="311700" y="163410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This upcoming Monday, try a day without meat!</a:t>
            </a:r>
            <a:endParaRPr b="1" sz="27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27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 sz="2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Monday, May 27th!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Google Shape;114;p21" title="Points scored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4419600" cy="27268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21" title="Points scored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24800" y="2366525"/>
            <a:ext cx="4233625" cy="261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late">
  <a:themeElements>
    <a:clrScheme name="Slate">
      <a:dk1>
        <a:srgbClr val="FFFFFF"/>
      </a:dk1>
      <a:lt1>
        <a:srgbClr val="37474F"/>
      </a:lt1>
      <a:dk2>
        <a:srgbClr val="9E9E9E"/>
      </a:dk2>
      <a:lt2>
        <a:srgbClr val="E0E0E0"/>
      </a:lt2>
      <a:accent1>
        <a:srgbClr val="616161"/>
      </a:accent1>
      <a:accent2>
        <a:srgbClr val="78909C"/>
      </a:accent2>
      <a:accent3>
        <a:srgbClr val="CACACA"/>
      </a:accent3>
      <a:accent4>
        <a:srgbClr val="64FFDA"/>
      </a:accent4>
      <a:accent5>
        <a:srgbClr val="FFD966"/>
      </a:accent5>
      <a:accent6>
        <a:srgbClr val="F5F5F5"/>
      </a:accent6>
      <a:hlink>
        <a:srgbClr val="FFD966"/>
      </a:hlink>
      <a:folHlink>
        <a:srgbClr val="FFD9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