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2733156bed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2733156bed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2733156bed2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2733156bed2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2733156bed2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2733156bed2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2733156bed2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2733156bed2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2733156bed2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2733156bed2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2716a2f3c7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2716a2f3c7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716a2f3c7a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2716a2f3c7a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27171abd77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27171abd77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2deaf729214_1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2deaf729214_1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27171abd772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27171abd772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719e88474f_7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719e88474f_7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271f18782d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271f18782d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2deaf729214_3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2deaf729214_3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7.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3.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0.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0.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6.png"/><Relationship Id="rId5"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86000" y="119750"/>
            <a:ext cx="8520600" cy="7926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Clr>
                <a:schemeClr val="dk1"/>
              </a:buClr>
              <a:buSzPct val="29376"/>
              <a:buFont typeface="Arial"/>
              <a:buNone/>
            </a:pPr>
            <a:r>
              <a:rPr b="1" lang="en" sz="3744">
                <a:solidFill>
                  <a:schemeClr val="dk2"/>
                </a:solidFill>
              </a:rPr>
              <a:t>Why should we do meatless Mondays?</a:t>
            </a:r>
            <a:endParaRPr b="1" sz="6644">
              <a:latin typeface="Times New Roman"/>
              <a:ea typeface="Times New Roman"/>
              <a:cs typeface="Times New Roman"/>
              <a:sym typeface="Times New Roman"/>
            </a:endParaRPr>
          </a:p>
        </p:txBody>
      </p:sp>
      <p:sp>
        <p:nvSpPr>
          <p:cNvPr id="55" name="Google Shape;55;p13"/>
          <p:cNvSpPr txBox="1"/>
          <p:nvPr/>
        </p:nvSpPr>
        <p:spPr>
          <a:xfrm>
            <a:off x="4654250" y="3889000"/>
            <a:ext cx="45162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800">
              <a:solidFill>
                <a:schemeClr val="dk2"/>
              </a:solidFill>
            </a:endParaRPr>
          </a:p>
        </p:txBody>
      </p:sp>
      <p:sp>
        <p:nvSpPr>
          <p:cNvPr id="56" name="Google Shape;56;p13"/>
          <p:cNvSpPr txBox="1"/>
          <p:nvPr/>
        </p:nvSpPr>
        <p:spPr>
          <a:xfrm>
            <a:off x="5406950" y="3035925"/>
            <a:ext cx="37635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800">
              <a:solidFill>
                <a:schemeClr val="dk2"/>
              </a:solidFill>
            </a:endParaRPr>
          </a:p>
        </p:txBody>
      </p:sp>
      <p:pic>
        <p:nvPicPr>
          <p:cNvPr id="57" name="Google Shape;57;p13" title="Meat Free Monday - August Newsletter www.meatfreemondays.c… | Flickr"/>
          <p:cNvPicPr preferRelativeResize="0"/>
          <p:nvPr/>
        </p:nvPicPr>
        <p:blipFill>
          <a:blip r:embed="rId3">
            <a:alphaModFix/>
          </a:blip>
          <a:stretch>
            <a:fillRect/>
          </a:stretch>
        </p:blipFill>
        <p:spPr>
          <a:xfrm>
            <a:off x="386000" y="1252550"/>
            <a:ext cx="4565375" cy="3677475"/>
          </a:xfrm>
          <a:prstGeom prst="rect">
            <a:avLst/>
          </a:prstGeom>
          <a:noFill/>
          <a:ln>
            <a:noFill/>
          </a:ln>
        </p:spPr>
      </p:pic>
      <p:sp>
        <p:nvSpPr>
          <p:cNvPr id="58" name="Google Shape;58;p13"/>
          <p:cNvSpPr txBox="1"/>
          <p:nvPr/>
        </p:nvSpPr>
        <p:spPr>
          <a:xfrm>
            <a:off x="8206175" y="3226175"/>
            <a:ext cx="13599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800">
              <a:solidFill>
                <a:schemeClr val="dk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pic>
        <p:nvPicPr>
          <p:cNvPr id="118" name="Google Shape;118;p22" title="Points scored"/>
          <p:cNvPicPr preferRelativeResize="0"/>
          <p:nvPr/>
        </p:nvPicPr>
        <p:blipFill>
          <a:blip r:embed="rId3">
            <a:alphaModFix/>
          </a:blip>
          <a:stretch>
            <a:fillRect/>
          </a:stretch>
        </p:blipFill>
        <p:spPr>
          <a:xfrm>
            <a:off x="152400" y="152400"/>
            <a:ext cx="4144425" cy="2557050"/>
          </a:xfrm>
          <a:prstGeom prst="rect">
            <a:avLst/>
          </a:prstGeom>
          <a:noFill/>
          <a:ln>
            <a:noFill/>
          </a:ln>
        </p:spPr>
      </p:pic>
      <p:pic>
        <p:nvPicPr>
          <p:cNvPr id="119" name="Google Shape;119;p22" title="Points scored"/>
          <p:cNvPicPr preferRelativeResize="0"/>
          <p:nvPr/>
        </p:nvPicPr>
        <p:blipFill>
          <a:blip r:embed="rId4">
            <a:alphaModFix/>
          </a:blip>
          <a:stretch>
            <a:fillRect/>
          </a:stretch>
        </p:blipFill>
        <p:spPr>
          <a:xfrm>
            <a:off x="4366625" y="2020275"/>
            <a:ext cx="4688850" cy="28929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pic>
        <p:nvPicPr>
          <p:cNvPr id="124" name="Google Shape;124;p23" title="Points scored"/>
          <p:cNvPicPr preferRelativeResize="0"/>
          <p:nvPr/>
        </p:nvPicPr>
        <p:blipFill>
          <a:blip r:embed="rId3">
            <a:alphaModFix/>
          </a:blip>
          <a:stretch>
            <a:fillRect/>
          </a:stretch>
        </p:blipFill>
        <p:spPr>
          <a:xfrm>
            <a:off x="152400" y="152400"/>
            <a:ext cx="4226151" cy="2607475"/>
          </a:xfrm>
          <a:prstGeom prst="rect">
            <a:avLst/>
          </a:prstGeom>
          <a:noFill/>
          <a:ln>
            <a:noFill/>
          </a:ln>
        </p:spPr>
      </p:pic>
      <p:pic>
        <p:nvPicPr>
          <p:cNvPr id="125" name="Google Shape;125;p23" title="Points scored"/>
          <p:cNvPicPr preferRelativeResize="0"/>
          <p:nvPr/>
        </p:nvPicPr>
        <p:blipFill>
          <a:blip r:embed="rId4">
            <a:alphaModFix/>
          </a:blip>
          <a:stretch>
            <a:fillRect/>
          </a:stretch>
        </p:blipFill>
        <p:spPr>
          <a:xfrm>
            <a:off x="4378550" y="2168531"/>
            <a:ext cx="4644426" cy="287299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pic>
        <p:nvPicPr>
          <p:cNvPr id="130" name="Google Shape;130;p24" title="Points scored"/>
          <p:cNvPicPr preferRelativeResize="0"/>
          <p:nvPr/>
        </p:nvPicPr>
        <p:blipFill>
          <a:blip r:embed="rId3">
            <a:alphaModFix/>
          </a:blip>
          <a:stretch>
            <a:fillRect/>
          </a:stretch>
        </p:blipFill>
        <p:spPr>
          <a:xfrm>
            <a:off x="152400" y="152400"/>
            <a:ext cx="4117150" cy="2540225"/>
          </a:xfrm>
          <a:prstGeom prst="rect">
            <a:avLst/>
          </a:prstGeom>
          <a:noFill/>
          <a:ln>
            <a:noFill/>
          </a:ln>
        </p:spPr>
      </p:pic>
      <p:pic>
        <p:nvPicPr>
          <p:cNvPr id="131" name="Google Shape;131;p24" title="Points scored"/>
          <p:cNvPicPr preferRelativeResize="0"/>
          <p:nvPr/>
        </p:nvPicPr>
        <p:blipFill>
          <a:blip r:embed="rId4">
            <a:alphaModFix/>
          </a:blip>
          <a:stretch>
            <a:fillRect/>
          </a:stretch>
        </p:blipFill>
        <p:spPr>
          <a:xfrm>
            <a:off x="4379900" y="2238800"/>
            <a:ext cx="4390951" cy="27091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pic>
        <p:nvPicPr>
          <p:cNvPr id="136" name="Google Shape;136;p25" title="Points scored"/>
          <p:cNvPicPr preferRelativeResize="0"/>
          <p:nvPr/>
        </p:nvPicPr>
        <p:blipFill>
          <a:blip r:embed="rId3">
            <a:alphaModFix/>
          </a:blip>
          <a:stretch>
            <a:fillRect/>
          </a:stretch>
        </p:blipFill>
        <p:spPr>
          <a:xfrm>
            <a:off x="4489475" y="2153750"/>
            <a:ext cx="4349725" cy="2632800"/>
          </a:xfrm>
          <a:prstGeom prst="rect">
            <a:avLst/>
          </a:prstGeom>
          <a:noFill/>
          <a:ln>
            <a:noFill/>
          </a:ln>
        </p:spPr>
      </p:pic>
      <p:pic>
        <p:nvPicPr>
          <p:cNvPr id="137" name="Google Shape;137;p25" title="Points scored"/>
          <p:cNvPicPr preferRelativeResize="0"/>
          <p:nvPr/>
        </p:nvPicPr>
        <p:blipFill>
          <a:blip r:embed="rId4">
            <a:alphaModFix/>
          </a:blip>
          <a:stretch>
            <a:fillRect/>
          </a:stretch>
        </p:blipFill>
        <p:spPr>
          <a:xfrm>
            <a:off x="304800" y="304800"/>
            <a:ext cx="4006375" cy="24718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pic>
        <p:nvPicPr>
          <p:cNvPr id="142" name="Google Shape;142;p26" title="Points scored"/>
          <p:cNvPicPr preferRelativeResize="0"/>
          <p:nvPr/>
        </p:nvPicPr>
        <p:blipFill>
          <a:blip r:embed="rId3">
            <a:alphaModFix/>
          </a:blip>
          <a:stretch>
            <a:fillRect/>
          </a:stretch>
        </p:blipFill>
        <p:spPr>
          <a:xfrm>
            <a:off x="152400" y="152400"/>
            <a:ext cx="4035775" cy="2490026"/>
          </a:xfrm>
          <a:prstGeom prst="rect">
            <a:avLst/>
          </a:prstGeom>
          <a:noFill/>
          <a:ln>
            <a:noFill/>
          </a:ln>
        </p:spPr>
      </p:pic>
      <p:pic>
        <p:nvPicPr>
          <p:cNvPr id="143" name="Google Shape;143;p26" title="Points scored"/>
          <p:cNvPicPr preferRelativeResize="0"/>
          <p:nvPr/>
        </p:nvPicPr>
        <p:blipFill>
          <a:blip r:embed="rId4">
            <a:alphaModFix/>
          </a:blip>
          <a:stretch>
            <a:fillRect/>
          </a:stretch>
        </p:blipFill>
        <p:spPr>
          <a:xfrm>
            <a:off x="4188175" y="2171550"/>
            <a:ext cx="4816874" cy="29719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ph type="title"/>
          </p:nvPr>
        </p:nvSpPr>
        <p:spPr>
          <a:xfrm>
            <a:off x="387900" y="2926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Times New Roman"/>
                <a:ea typeface="Times New Roman"/>
                <a:cs typeface="Times New Roman"/>
                <a:sym typeface="Times New Roman"/>
              </a:rPr>
              <a:t>How much meat do we eat in a year?</a:t>
            </a:r>
            <a:endParaRPr>
              <a:latin typeface="Times New Roman"/>
              <a:ea typeface="Times New Roman"/>
              <a:cs typeface="Times New Roman"/>
              <a:sym typeface="Times New Roman"/>
            </a:endParaRPr>
          </a:p>
        </p:txBody>
      </p:sp>
      <p:sp>
        <p:nvSpPr>
          <p:cNvPr id="64" name="Google Shape;64;p14"/>
          <p:cNvSpPr txBox="1"/>
          <p:nvPr>
            <p:ph idx="1" type="body"/>
          </p:nvPr>
        </p:nvSpPr>
        <p:spPr>
          <a:xfrm>
            <a:off x="638873" y="1288025"/>
            <a:ext cx="68982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Well, according to the USDA, the average American consumes 224.6 pounds of meat every year .</a:t>
            </a:r>
            <a:endParaRPr/>
          </a:p>
          <a:p>
            <a:pPr indent="0" lvl="0" marL="0" rtl="0" algn="l">
              <a:spcBef>
                <a:spcPts val="1200"/>
              </a:spcBef>
              <a:spcAft>
                <a:spcPts val="1200"/>
              </a:spcAft>
              <a:buNone/>
            </a:pPr>
            <a:r>
              <a:rPr lang="en"/>
              <a:t>That’s more than double my bodyweight!</a:t>
            </a:r>
            <a:endParaRPr/>
          </a:p>
        </p:txBody>
      </p:sp>
      <p:pic>
        <p:nvPicPr>
          <p:cNvPr id="65" name="Google Shape;65;p14" title="File:Family eating a meal (1).jpg - Wikipedia"/>
          <p:cNvPicPr preferRelativeResize="0"/>
          <p:nvPr/>
        </p:nvPicPr>
        <p:blipFill>
          <a:blip r:embed="rId3">
            <a:alphaModFix/>
          </a:blip>
          <a:stretch>
            <a:fillRect/>
          </a:stretch>
        </p:blipFill>
        <p:spPr>
          <a:xfrm>
            <a:off x="2395425" y="2676050"/>
            <a:ext cx="3882276" cy="239424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5"/>
          <p:cNvSpPr txBox="1"/>
          <p:nvPr>
            <p:ph type="title"/>
          </p:nvPr>
        </p:nvSpPr>
        <p:spPr>
          <a:xfrm>
            <a:off x="464175" y="445025"/>
            <a:ext cx="83682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Times New Roman"/>
                <a:ea typeface="Times New Roman"/>
                <a:cs typeface="Times New Roman"/>
                <a:sym typeface="Times New Roman"/>
              </a:rPr>
              <a:t>Is meat bad for us</a:t>
            </a:r>
            <a:endParaRPr>
              <a:latin typeface="Times New Roman"/>
              <a:ea typeface="Times New Roman"/>
              <a:cs typeface="Times New Roman"/>
              <a:sym typeface="Times New Roman"/>
            </a:endParaRPr>
          </a:p>
        </p:txBody>
      </p:sp>
      <p:sp>
        <p:nvSpPr>
          <p:cNvPr id="71" name="Google Shape;71;p15"/>
          <p:cNvSpPr txBox="1"/>
          <p:nvPr>
            <p:ph idx="1" type="body"/>
          </p:nvPr>
        </p:nvSpPr>
        <p:spPr>
          <a:xfrm>
            <a:off x="623400" y="868402"/>
            <a:ext cx="8439600" cy="1592100"/>
          </a:xfrm>
          <a:prstGeom prst="rect">
            <a:avLst/>
          </a:prstGeom>
        </p:spPr>
        <p:txBody>
          <a:bodyPr anchorCtr="0" anchor="t" bIns="91425" lIns="91425" spcFirstLastPara="1" rIns="91425" wrap="square" tIns="91425">
            <a:noAutofit/>
          </a:bodyPr>
          <a:lstStyle/>
          <a:p>
            <a:pPr indent="-338455" lvl="0" marL="457200" rtl="0" algn="l">
              <a:spcBef>
                <a:spcPts val="0"/>
              </a:spcBef>
              <a:spcAft>
                <a:spcPts val="0"/>
              </a:spcAft>
              <a:buSzPts val="1730"/>
              <a:buFont typeface="Times New Roman"/>
              <a:buChar char="●"/>
            </a:pPr>
            <a:r>
              <a:rPr lang="en" sz="1729">
                <a:latin typeface="Times New Roman"/>
                <a:ea typeface="Times New Roman"/>
                <a:cs typeface="Times New Roman"/>
                <a:sym typeface="Times New Roman"/>
              </a:rPr>
              <a:t>The most harmful meat to our health is red meat (such as beef, lamb, and </a:t>
            </a:r>
            <a:r>
              <a:rPr lang="en" sz="1729">
                <a:latin typeface="Times New Roman"/>
                <a:ea typeface="Times New Roman"/>
                <a:cs typeface="Times New Roman"/>
                <a:sym typeface="Times New Roman"/>
              </a:rPr>
              <a:t>pork). </a:t>
            </a:r>
            <a:endParaRPr sz="1729">
              <a:latin typeface="Times New Roman"/>
              <a:ea typeface="Times New Roman"/>
              <a:cs typeface="Times New Roman"/>
              <a:sym typeface="Times New Roman"/>
            </a:endParaRPr>
          </a:p>
          <a:p>
            <a:pPr indent="-338455" lvl="0" marL="457200" rtl="0" algn="l">
              <a:spcBef>
                <a:spcPts val="0"/>
              </a:spcBef>
              <a:spcAft>
                <a:spcPts val="0"/>
              </a:spcAft>
              <a:buSzPts val="1730"/>
              <a:buFont typeface="Times New Roman"/>
              <a:buChar char="●"/>
            </a:pPr>
            <a:r>
              <a:rPr lang="en" sz="1729">
                <a:latin typeface="Times New Roman"/>
                <a:ea typeface="Times New Roman"/>
                <a:cs typeface="Times New Roman"/>
                <a:sym typeface="Times New Roman"/>
              </a:rPr>
              <a:t>Meat can form part of a healthy diet by providing you with protein that creates energy in your body, but eating a lot of red and processed meat can increase your risk of colorectal cancer. </a:t>
            </a:r>
            <a:endParaRPr sz="1729">
              <a:latin typeface="Times New Roman"/>
              <a:ea typeface="Times New Roman"/>
              <a:cs typeface="Times New Roman"/>
              <a:sym typeface="Times New Roman"/>
            </a:endParaRPr>
          </a:p>
          <a:p>
            <a:pPr indent="-338455" lvl="0" marL="457200" rtl="0" algn="l">
              <a:spcBef>
                <a:spcPts val="0"/>
              </a:spcBef>
              <a:spcAft>
                <a:spcPts val="0"/>
              </a:spcAft>
              <a:buSzPts val="1730"/>
              <a:buFont typeface="Times New Roman"/>
              <a:buChar char="●"/>
            </a:pPr>
            <a:r>
              <a:rPr lang="en" sz="1729">
                <a:latin typeface="Times New Roman"/>
                <a:ea typeface="Times New Roman"/>
                <a:cs typeface="Times New Roman"/>
                <a:sym typeface="Times New Roman"/>
              </a:rPr>
              <a:t>Processed meats are meats like salami, bologna, sausage, pepperoni, ham, beef jerky, and bacon.</a:t>
            </a:r>
            <a:endParaRPr sz="1729">
              <a:latin typeface="Times New Roman"/>
              <a:ea typeface="Times New Roman"/>
              <a:cs typeface="Times New Roman"/>
              <a:sym typeface="Times New Roman"/>
            </a:endParaRPr>
          </a:p>
        </p:txBody>
      </p:sp>
      <p:pic>
        <p:nvPicPr>
          <p:cNvPr id="72" name="Google Shape;72;p15" title="File:A logo of no entry with word meat to show support for ..."/>
          <p:cNvPicPr preferRelativeResize="0"/>
          <p:nvPr/>
        </p:nvPicPr>
        <p:blipFill>
          <a:blip r:embed="rId3">
            <a:alphaModFix/>
          </a:blip>
          <a:stretch>
            <a:fillRect/>
          </a:stretch>
        </p:blipFill>
        <p:spPr>
          <a:xfrm>
            <a:off x="3459825" y="2571750"/>
            <a:ext cx="2437275" cy="25717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Why is meat bad for us? </a:t>
            </a:r>
            <a:br>
              <a:rPr lang="en"/>
            </a:br>
            <a:endParaRPr/>
          </a:p>
        </p:txBody>
      </p:sp>
      <p:sp>
        <p:nvSpPr>
          <p:cNvPr id="78" name="Google Shape;78;p16"/>
          <p:cNvSpPr txBox="1"/>
          <p:nvPr>
            <p:ph idx="1" type="body"/>
          </p:nvPr>
        </p:nvSpPr>
        <p:spPr>
          <a:xfrm>
            <a:off x="404550" y="1127650"/>
            <a:ext cx="8334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Some meats are high in saturated fat which has been connected to some cancers, like colorectal. What is the safest meat to eat? White meat like chicken and fish are the healthiest types of meats.  Also, lean meat like pork is better for you.</a:t>
            </a:r>
            <a:endParaRPr/>
          </a:p>
        </p:txBody>
      </p:sp>
      <p:pic>
        <p:nvPicPr>
          <p:cNvPr id="79" name="Google Shape;79;p16"/>
          <p:cNvPicPr preferRelativeResize="0"/>
          <p:nvPr/>
        </p:nvPicPr>
        <p:blipFill>
          <a:blip r:embed="rId3">
            <a:alphaModFix/>
          </a:blip>
          <a:stretch>
            <a:fillRect/>
          </a:stretch>
        </p:blipFill>
        <p:spPr>
          <a:xfrm>
            <a:off x="2110274" y="2664175"/>
            <a:ext cx="2406775" cy="2014800"/>
          </a:xfrm>
          <a:prstGeom prst="rect">
            <a:avLst/>
          </a:prstGeom>
          <a:noFill/>
          <a:ln>
            <a:noFill/>
          </a:ln>
        </p:spPr>
      </p:pic>
      <p:sp>
        <p:nvSpPr>
          <p:cNvPr id="80" name="Google Shape;80;p16"/>
          <p:cNvSpPr txBox="1"/>
          <p:nvPr/>
        </p:nvSpPr>
        <p:spPr>
          <a:xfrm>
            <a:off x="5569800" y="2664175"/>
            <a:ext cx="3574200" cy="156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Heart disease: Eating too much red meat can lead to buildup of plaque in the arteries of the heart.  This can lead to heart attacks or strokes.</a:t>
            </a:r>
            <a:endParaRPr sz="1800">
              <a:solidFill>
                <a:schemeClr val="dk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pic>
        <p:nvPicPr>
          <p:cNvPr id="85" name="Google Shape;85;p17"/>
          <p:cNvPicPr preferRelativeResize="0"/>
          <p:nvPr/>
        </p:nvPicPr>
        <p:blipFill>
          <a:blip r:embed="rId3">
            <a:alphaModFix/>
          </a:blip>
          <a:stretch>
            <a:fillRect/>
          </a:stretch>
        </p:blipFill>
        <p:spPr>
          <a:xfrm>
            <a:off x="1352550" y="231525"/>
            <a:ext cx="4674575" cy="46849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kind of meat is the most harmful to the </a:t>
            </a:r>
            <a:r>
              <a:rPr lang="en"/>
              <a:t>environment</a:t>
            </a:r>
            <a:r>
              <a:rPr lang="en"/>
              <a:t>.</a:t>
            </a:r>
            <a:endParaRPr/>
          </a:p>
        </p:txBody>
      </p:sp>
      <p:sp>
        <p:nvSpPr>
          <p:cNvPr id="91" name="Google Shape;91;p18"/>
          <p:cNvSpPr txBox="1"/>
          <p:nvPr>
            <p:ph idx="1" type="body"/>
          </p:nvPr>
        </p:nvSpPr>
        <p:spPr>
          <a:xfrm>
            <a:off x="59100" y="863550"/>
            <a:ext cx="8520600" cy="34164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SzPct val="100000"/>
              <a:buChar char="●"/>
            </a:pPr>
            <a:r>
              <a:rPr lang="en"/>
              <a:t>The most harmful kind of </a:t>
            </a:r>
            <a:r>
              <a:rPr lang="en"/>
              <a:t>meat are </a:t>
            </a:r>
            <a:r>
              <a:rPr lang="en"/>
              <a:t>beef, lamb, and goat. All of these and more are harmful for the </a:t>
            </a:r>
            <a:r>
              <a:rPr lang="en"/>
              <a:t>environment</a:t>
            </a:r>
            <a:r>
              <a:rPr lang="en"/>
              <a:t>. </a:t>
            </a:r>
            <a:endParaRPr/>
          </a:p>
          <a:p>
            <a:pPr indent="0" lvl="0" marL="0" rtl="0" algn="l">
              <a:spcBef>
                <a:spcPts val="1200"/>
              </a:spcBef>
              <a:spcAft>
                <a:spcPts val="0"/>
              </a:spcAft>
              <a:buNone/>
            </a:pPr>
            <a:r>
              <a:rPr b="1" lang="en" sz="1908" u="sng"/>
              <a:t>The larger the </a:t>
            </a:r>
            <a:r>
              <a:rPr b="1" lang="en" sz="1908" u="sng"/>
              <a:t>animal</a:t>
            </a:r>
            <a:r>
              <a:rPr b="1" lang="en" sz="1908" u="sng"/>
              <a:t> the more:</a:t>
            </a:r>
            <a:endParaRPr b="1" sz="1908" u="sng"/>
          </a:p>
          <a:p>
            <a:pPr indent="-334327" lvl="0" marL="457200" rtl="0" algn="l">
              <a:spcBef>
                <a:spcPts val="1200"/>
              </a:spcBef>
              <a:spcAft>
                <a:spcPts val="0"/>
              </a:spcAft>
              <a:buSzPct val="100000"/>
              <a:buChar char="●"/>
            </a:pPr>
            <a:r>
              <a:rPr lang="en"/>
              <a:t>It eats and consumes more grain</a:t>
            </a:r>
            <a:endParaRPr/>
          </a:p>
          <a:p>
            <a:pPr indent="-334327" lvl="0" marL="457200" rtl="0" algn="l">
              <a:spcBef>
                <a:spcPts val="0"/>
              </a:spcBef>
              <a:spcAft>
                <a:spcPts val="0"/>
              </a:spcAft>
              <a:buSzPct val="100000"/>
              <a:buChar char="●"/>
            </a:pPr>
            <a:r>
              <a:rPr lang="en"/>
              <a:t>It needs more water</a:t>
            </a:r>
            <a:endParaRPr/>
          </a:p>
          <a:p>
            <a:pPr indent="-334327" lvl="0" marL="457200" rtl="0" algn="l">
              <a:spcBef>
                <a:spcPts val="0"/>
              </a:spcBef>
              <a:spcAft>
                <a:spcPts val="0"/>
              </a:spcAft>
              <a:buSzPct val="100000"/>
              <a:buChar char="●"/>
            </a:pPr>
            <a:r>
              <a:rPr lang="en"/>
              <a:t>It needs more land, so we clear forests to raise animals.</a:t>
            </a:r>
            <a:endParaRPr/>
          </a:p>
          <a:p>
            <a:pPr indent="-334327" lvl="0" marL="457200" rtl="0" algn="l">
              <a:spcBef>
                <a:spcPts val="0"/>
              </a:spcBef>
              <a:spcAft>
                <a:spcPts val="0"/>
              </a:spcAft>
              <a:buSzPct val="100000"/>
              <a:buChar char="●"/>
            </a:pPr>
            <a:r>
              <a:rPr lang="en"/>
              <a:t>This wastes natural resources!</a:t>
            </a:r>
            <a:endParaRPr/>
          </a:p>
          <a:p>
            <a:pPr indent="0" lvl="0" marL="457200" rtl="0" algn="l">
              <a:spcBef>
                <a:spcPts val="1200"/>
              </a:spcBef>
              <a:spcAft>
                <a:spcPts val="0"/>
              </a:spcAft>
              <a:buNone/>
            </a:pPr>
            <a:r>
              <a:t/>
            </a:r>
            <a:endParaRPr>
              <a:highlight>
                <a:srgbClr val="FFFF00"/>
              </a:highlight>
            </a:endParaRPr>
          </a:p>
          <a:p>
            <a:pPr indent="0" lvl="0" marL="457200" rtl="0" algn="l">
              <a:spcBef>
                <a:spcPts val="1200"/>
              </a:spcBef>
              <a:spcAft>
                <a:spcPts val="0"/>
              </a:spcAft>
              <a:buNone/>
            </a:pPr>
            <a:r>
              <a:rPr lang="en">
                <a:highlight>
                  <a:srgbClr val="FFFF00"/>
                </a:highlight>
              </a:rPr>
              <a:t> </a:t>
            </a:r>
            <a:endParaRPr>
              <a:highlight>
                <a:srgbClr val="FFFF00"/>
              </a:highlight>
            </a:endParaRPr>
          </a:p>
          <a:p>
            <a:pPr indent="0" lvl="0" marL="0" rtl="0" algn="l">
              <a:spcBef>
                <a:spcPts val="1200"/>
              </a:spcBef>
              <a:spcAft>
                <a:spcPts val="1200"/>
              </a:spcAft>
              <a:buNone/>
            </a:pPr>
            <a:r>
              <a:t/>
            </a:r>
            <a:endParaRPr/>
          </a:p>
        </p:txBody>
      </p:sp>
      <p:pic>
        <p:nvPicPr>
          <p:cNvPr id="92" name="Google Shape;92;p18" title="File:Blue-gree algae bloom Lake Erie.png - Wikipedia"/>
          <p:cNvPicPr preferRelativeResize="0"/>
          <p:nvPr/>
        </p:nvPicPr>
        <p:blipFill>
          <a:blip r:embed="rId3">
            <a:alphaModFix/>
          </a:blip>
          <a:stretch>
            <a:fillRect/>
          </a:stretch>
        </p:blipFill>
        <p:spPr>
          <a:xfrm flipH="1">
            <a:off x="762650" y="3307425"/>
            <a:ext cx="1832750" cy="1676449"/>
          </a:xfrm>
          <a:prstGeom prst="rect">
            <a:avLst/>
          </a:prstGeom>
          <a:noFill/>
          <a:ln>
            <a:noFill/>
          </a:ln>
        </p:spPr>
      </p:pic>
      <p:pic>
        <p:nvPicPr>
          <p:cNvPr id="93" name="Google Shape;93;p18" title="Red arrow pointing right vector image | Free SVG"/>
          <p:cNvPicPr preferRelativeResize="0"/>
          <p:nvPr/>
        </p:nvPicPr>
        <p:blipFill>
          <a:blip r:embed="rId4">
            <a:alphaModFix/>
          </a:blip>
          <a:stretch>
            <a:fillRect/>
          </a:stretch>
        </p:blipFill>
        <p:spPr>
          <a:xfrm>
            <a:off x="2961950" y="3131113"/>
            <a:ext cx="1430700" cy="1183601"/>
          </a:xfrm>
          <a:prstGeom prst="rect">
            <a:avLst/>
          </a:prstGeom>
          <a:noFill/>
          <a:ln>
            <a:noFill/>
          </a:ln>
        </p:spPr>
      </p:pic>
      <p:pic>
        <p:nvPicPr>
          <p:cNvPr id="94" name="Google Shape;94;p18" title="File:FoodMeat.jpg - Wikipedia"/>
          <p:cNvPicPr preferRelativeResize="0"/>
          <p:nvPr/>
        </p:nvPicPr>
        <p:blipFill>
          <a:blip r:embed="rId5">
            <a:alphaModFix/>
          </a:blip>
          <a:stretch>
            <a:fillRect/>
          </a:stretch>
        </p:blipFill>
        <p:spPr>
          <a:xfrm>
            <a:off x="4623250" y="3260075"/>
            <a:ext cx="1773601" cy="18834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Why meat is bad for the environment?  </a:t>
            </a:r>
            <a:endParaRPr/>
          </a:p>
        </p:txBody>
      </p:sp>
      <p:sp>
        <p:nvSpPr>
          <p:cNvPr id="100" name="Google Shape;100;p19"/>
          <p:cNvSpPr txBox="1"/>
          <p:nvPr>
            <p:ph idx="1" type="body"/>
          </p:nvPr>
        </p:nvSpPr>
        <p:spPr>
          <a:xfrm>
            <a:off x="311700" y="109972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meat industry hurts the environment by cutting down trees, causing droughts (long periods of time with no rain), air pollution, and climate change.   </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pic>
        <p:nvPicPr>
          <p:cNvPr id="101" name="Google Shape;101;p19" title="Global warming | Today post obviously about climate change ,… | Flickr"/>
          <p:cNvPicPr preferRelativeResize="0"/>
          <p:nvPr/>
        </p:nvPicPr>
        <p:blipFill>
          <a:blip r:embed="rId3">
            <a:alphaModFix/>
          </a:blip>
          <a:stretch>
            <a:fillRect/>
          </a:stretch>
        </p:blipFill>
        <p:spPr>
          <a:xfrm>
            <a:off x="4209425" y="2065725"/>
            <a:ext cx="3226826" cy="29477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When is out meatless Monday!?</a:t>
            </a:r>
            <a:endParaRPr/>
          </a:p>
        </p:txBody>
      </p:sp>
      <p:sp>
        <p:nvSpPr>
          <p:cNvPr id="107" name="Google Shape;107;p2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sz="2700"/>
              <a:t>This upcoming Monday, try a day without meat!</a:t>
            </a:r>
            <a:endParaRPr b="1" sz="2700"/>
          </a:p>
          <a:p>
            <a:pPr indent="0" lvl="0" marL="0" rtl="0" algn="ctr">
              <a:spcBef>
                <a:spcPts val="1200"/>
              </a:spcBef>
              <a:spcAft>
                <a:spcPts val="0"/>
              </a:spcAft>
              <a:buNone/>
            </a:pPr>
            <a:r>
              <a:t/>
            </a:r>
            <a:endParaRPr b="1" sz="2700"/>
          </a:p>
          <a:p>
            <a:pPr indent="0" lvl="0" marL="0" rtl="0" algn="ctr">
              <a:spcBef>
                <a:spcPts val="1200"/>
              </a:spcBef>
              <a:spcAft>
                <a:spcPts val="1200"/>
              </a:spcAft>
              <a:buNone/>
            </a:pPr>
            <a:r>
              <a:rPr b="1" lang="en" sz="2700"/>
              <a:t>Monday, May 27th!</a:t>
            </a:r>
            <a:endParaRPr b="1" sz="27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1"/>
          <p:cNvSpPr txBox="1"/>
          <p:nvPr/>
        </p:nvSpPr>
        <p:spPr>
          <a:xfrm>
            <a:off x="3324450" y="2333400"/>
            <a:ext cx="58461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800">
              <a:solidFill>
                <a:schemeClr val="dk2"/>
              </a:solidFill>
            </a:endParaRPr>
          </a:p>
        </p:txBody>
      </p:sp>
      <p:pic>
        <p:nvPicPr>
          <p:cNvPr id="113" name="Google Shape;113;p21" title="the end | Free SVG"/>
          <p:cNvPicPr preferRelativeResize="0"/>
          <p:nvPr/>
        </p:nvPicPr>
        <p:blipFill>
          <a:blip r:embed="rId3">
            <a:alphaModFix/>
          </a:blip>
          <a:stretch>
            <a:fillRect/>
          </a:stretch>
        </p:blipFill>
        <p:spPr>
          <a:xfrm>
            <a:off x="76200" y="-1769825"/>
            <a:ext cx="8991600" cy="89916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